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sldIdLst>
    <p:sldId id="263" r:id="rId2"/>
    <p:sldId id="297" r:id="rId3"/>
    <p:sldId id="262" r:id="rId4"/>
    <p:sldId id="289" r:id="rId5"/>
    <p:sldId id="293" r:id="rId6"/>
    <p:sldId id="290" r:id="rId7"/>
    <p:sldId id="298" r:id="rId8"/>
    <p:sldId id="292" r:id="rId9"/>
    <p:sldId id="295" r:id="rId10"/>
    <p:sldId id="299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37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9" autoAdjust="0"/>
    <p:restoredTop sz="86055" autoAdjust="0"/>
  </p:normalViewPr>
  <p:slideViewPr>
    <p:cSldViewPr snapToGrid="0">
      <p:cViewPr varScale="1">
        <p:scale>
          <a:sx n="78" d="100"/>
          <a:sy n="78" d="100"/>
        </p:scale>
        <p:origin x="-84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5FAA7-C992-4B70-9BF3-774EC86364D9}" type="datetimeFigureOut">
              <a:rPr lang="x-none" smtClean="0"/>
              <a:t>13/12/2021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ED49A-C603-4651-B7A0-44578C8C86E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074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4E32A-327F-AF4B-8E1F-209FBF93D26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6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D49A-C603-4651-B7A0-44578C8C86E8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508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4E32A-327F-AF4B-8E1F-209FBF93D26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03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91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D49A-C603-4651-B7A0-44578C8C86E8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232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D49A-C603-4651-B7A0-44578C8C86E8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963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D49A-C603-4651-B7A0-44578C8C86E8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652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 species contribution modelling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D49A-C603-4651-B7A0-44578C8C86E8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899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58357"/>
            <a:ext cx="3471771" cy="7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421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F125-8D2F-407C-A946-0B214A077F46}" type="datetime1">
              <a:rPr lang="nl-BE" smtClean="0"/>
              <a:t>13/12/2021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6280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6779-A426-4C6E-B33F-12BA9B572EC4}" type="datetime1">
              <a:rPr lang="nl-BE" smtClean="0"/>
              <a:t>13/12/2021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4456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DF61B-1080-4D20-8EAC-F5AC55182461}" type="datetime1">
              <a:rPr lang="nl-BE" smtClean="0"/>
              <a:t>13/12/2021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25432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F625-24B7-4F40-98BC-AFA043082CE9}" type="datetime1">
              <a:rPr lang="nl-BE" smtClean="0"/>
              <a:t>13/12/2021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004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2B6-1303-46D4-9581-5E95FC0B22E4}" type="datetime1">
              <a:rPr lang="nl-BE" smtClean="0"/>
              <a:t>13/12/2021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884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976-FDFC-4D8C-ACD3-BCE6A597C36A}" type="datetime1">
              <a:rPr lang="nl-BE" smtClean="0"/>
              <a:t>13/12/2021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68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FEA79-DE61-4EF0-8C65-B83CEE2687EB}" type="datetime1">
              <a:rPr lang="nl-BE" smtClean="0"/>
              <a:t>13/12/2021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56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C5B9-2DE2-43DC-AAE2-5679419BAC4A}" type="datetime1">
              <a:rPr lang="nl-BE" smtClean="0"/>
              <a:t>13/12/2021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91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07603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BB46EC33-4D1A-4426-91DF-270C2E654CCE}" type="datetime1">
              <a:rPr lang="nl-BE" smtClean="0"/>
              <a:t>13/12/2021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02800" y="6207603"/>
            <a:ext cx="4993739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dirty="0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18" y="6346811"/>
            <a:ext cx="1731268" cy="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042">
          <p15:clr>
            <a:srgbClr val="F26B43"/>
          </p15:clr>
        </p15:guide>
        <p15:guide id="2" pos="758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video" Target="NULL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microsoft.com/office/2007/relationships/media" Target="../media/media2.mp4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4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8324720" cy="4024798"/>
          </a:xfrm>
        </p:spPr>
        <p:txBody>
          <a:bodyPr/>
          <a:lstStyle/>
          <a:p>
            <a:r>
              <a:rPr lang="nl-NL" dirty="0"/>
              <a:t>MicroResist - </a:t>
            </a:r>
            <a:r>
              <a:rPr lang="en-US" sz="2800" dirty="0"/>
              <a:t>The influence of snail host </a:t>
            </a:r>
            <a:r>
              <a:rPr lang="en-US" sz="2800" u="sng" dirty="0"/>
              <a:t>micro</a:t>
            </a:r>
            <a:r>
              <a:rPr lang="en-US" sz="2800" dirty="0"/>
              <a:t>biome in trematode parasite </a:t>
            </a:r>
            <a:r>
              <a:rPr lang="en-US" sz="2800" u="sng" dirty="0"/>
              <a:t>resist</a:t>
            </a:r>
            <a:r>
              <a:rPr lang="en-US" sz="2800" dirty="0"/>
              <a:t>ance</a:t>
            </a:r>
            <a:endParaRPr lang="nl-NL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75999" y="5390812"/>
            <a:ext cx="6096524" cy="1018191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PhD student: Ruben Schols</a:t>
            </a:r>
          </a:p>
          <a:p>
            <a:r>
              <a:rPr lang="nl-NL" dirty="0"/>
              <a:t>Promotor: Prof. Ellen Decaestecker</a:t>
            </a:r>
          </a:p>
          <a:p>
            <a:r>
              <a:rPr lang="nl-NL" dirty="0" err="1"/>
              <a:t>Co-Promotor</a:t>
            </a:r>
            <a:r>
              <a:rPr lang="nl-NL" dirty="0"/>
              <a:t>: Dr. Tine Huyse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B942424E-DAAF-4833-A68E-B1AD6E0364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-635" t="-6112" r="-981" b="-6446"/>
          <a:stretch/>
        </p:blipFill>
        <p:spPr>
          <a:xfrm>
            <a:off x="6981372" y="5390812"/>
            <a:ext cx="4949372" cy="1335262"/>
          </a:xfrm>
        </p:spPr>
      </p:pic>
      <p:pic>
        <p:nvPicPr>
          <p:cNvPr id="2050" name="Picture 2" descr="Belspo (@belspo) | Twitter">
            <a:extLst>
              <a:ext uri="{FF2B5EF4-FFF2-40B4-BE49-F238E27FC236}">
                <a16:creationId xmlns:a16="http://schemas.microsoft.com/office/drawing/2014/main" xmlns="" id="{F04309C5-A5A1-45C4-82F5-CDBC864C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202" y="634746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84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56C81A3-6444-46D1-B179-DA90F1C25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719" y="2009291"/>
            <a:ext cx="10209764" cy="3321245"/>
          </a:xfrm>
        </p:spPr>
        <p:txBody>
          <a:bodyPr/>
          <a:lstStyle/>
          <a:p>
            <a:r>
              <a:rPr lang="en-US" dirty="0"/>
              <a:t>Axenic experiment</a:t>
            </a:r>
          </a:p>
          <a:p>
            <a:pPr lvl="1"/>
            <a:r>
              <a:rPr lang="en-US" dirty="0"/>
              <a:t>Further tips on things to try</a:t>
            </a:r>
          </a:p>
          <a:p>
            <a:endParaRPr lang="en-US" dirty="0"/>
          </a:p>
          <a:p>
            <a:r>
              <a:rPr lang="en-US" dirty="0"/>
              <a:t>DESeq2 issue</a:t>
            </a:r>
          </a:p>
          <a:p>
            <a:pPr lvl="1"/>
            <a:r>
              <a:rPr lang="en-US" dirty="0"/>
              <a:t>Numeric to integer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3FD272-B132-4315-9DEA-D5A84172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682F861-19B9-4BCD-89DF-8B5C84AC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0440F0-C8E2-4DFB-BFE0-F1F5042E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853" y="1527464"/>
            <a:ext cx="5494856" cy="3490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364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2FE837-EEA6-4DB5-BE85-67D89CC5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53E05F-F8DD-41D9-90B7-DC1D10152E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61" t="21794" r="18667" b="31976"/>
          <a:stretch/>
        </p:blipFill>
        <p:spPr bwMode="auto">
          <a:xfrm>
            <a:off x="8735168" y="3187371"/>
            <a:ext cx="3044456" cy="286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video-1632217959">
            <a:hlinkClick r:id="" action="ppaction://media"/>
            <a:extLst>
              <a:ext uri="{FF2B5EF4-FFF2-40B4-BE49-F238E27FC236}">
                <a16:creationId xmlns:a16="http://schemas.microsoft.com/office/drawing/2014/main" xmlns="" id="{D48CD478-5842-4044-87AD-D99A999E6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30588" r="13211" b="19411"/>
          <a:stretch/>
        </p:blipFill>
        <p:spPr>
          <a:xfrm>
            <a:off x="5029613" y="2676740"/>
            <a:ext cx="3347972" cy="3429001"/>
          </a:xfrm>
          <a:prstGeom prst="rect">
            <a:avLst/>
          </a:prstGeom>
        </p:spPr>
      </p:pic>
      <p:pic>
        <p:nvPicPr>
          <p:cNvPr id="14" name="video-1632217969">
            <a:hlinkClick r:id="" action="ppaction://media"/>
            <a:extLst>
              <a:ext uri="{FF2B5EF4-FFF2-40B4-BE49-F238E27FC236}">
                <a16:creationId xmlns:a16="http://schemas.microsoft.com/office/drawing/2014/main" xmlns="" id="{800CB65A-9142-4E08-B407-033921FC49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4057"/>
                </p14:media>
              </p:ext>
            </p:extLst>
          </p:nvPr>
        </p:nvPicPr>
        <p:blipFill rotWithShape="1">
          <a:blip r:embed="rId9"/>
          <a:srcRect l="18712" t="9898" r="15475" b="36198"/>
          <a:stretch>
            <a:fillRect/>
          </a:stretch>
        </p:blipFill>
        <p:spPr>
          <a:xfrm rot="16200000">
            <a:off x="5566649" y="-425206"/>
            <a:ext cx="2354930" cy="3429001"/>
          </a:xfrm>
          <a:prstGeom prst="rect">
            <a:avLst/>
          </a:prstGeom>
        </p:spPr>
      </p:pic>
      <p:pic>
        <p:nvPicPr>
          <p:cNvPr id="15" name="Picture 14" descr="A close 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xmlns="" id="{FDC5413F-3D33-494C-B164-12CC6F3B5F2B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292" b="19709"/>
          <a:stretch/>
        </p:blipFill>
        <p:spPr bwMode="auto">
          <a:xfrm>
            <a:off x="8760532" y="141905"/>
            <a:ext cx="3019092" cy="26418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4E02BC39-0222-43AD-9714-89DF60C56B38}"/>
              </a:ext>
            </a:extLst>
          </p:cNvPr>
          <p:cNvSpPr/>
          <p:nvPr/>
        </p:nvSpPr>
        <p:spPr>
          <a:xfrm rot="17551879">
            <a:off x="10528579" y="1974622"/>
            <a:ext cx="238474" cy="842871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xmlns="" id="{B72A788E-8257-4435-8E30-2C49E1720AA7}"/>
              </a:ext>
            </a:extLst>
          </p:cNvPr>
          <p:cNvSpPr/>
          <p:nvPr/>
        </p:nvSpPr>
        <p:spPr>
          <a:xfrm rot="17551879">
            <a:off x="10585425" y="1287277"/>
            <a:ext cx="238474" cy="842871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790F61-40E5-4762-B053-4F300B2455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409" y="2674128"/>
            <a:ext cx="3231550" cy="3434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5138B6-AA88-430D-9D50-2B3749ACF2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758" y="-15774"/>
            <a:ext cx="4948518" cy="2482534"/>
          </a:xfrm>
          <a:prstGeom prst="rect">
            <a:avLst/>
          </a:prstGeom>
        </p:spPr>
      </p:pic>
      <p:pic>
        <p:nvPicPr>
          <p:cNvPr id="11" name="Picture Placeholder 14">
            <a:extLst>
              <a:ext uri="{FF2B5EF4-FFF2-40B4-BE49-F238E27FC236}">
                <a16:creationId xmlns:a16="http://schemas.microsoft.com/office/drawing/2014/main" xmlns="" id="{B615C29D-836E-4682-A20C-3150EB2F0C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-635" t="-6112" r="-981" b="-6446"/>
          <a:stretch/>
        </p:blipFill>
        <p:spPr>
          <a:xfrm>
            <a:off x="5469623" y="6210000"/>
            <a:ext cx="2484740" cy="670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75DCF6-E8F0-44A8-97BB-174D04C5A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7760" y="-15774"/>
            <a:ext cx="7254240" cy="62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1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44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6672E0-D545-4DAA-AEAC-761BC2175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088" y="1133657"/>
            <a:ext cx="5712780" cy="457991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BC4C8C6-1EBF-4F37-8EA6-C80DB95A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175" y="1635600"/>
            <a:ext cx="5978188" cy="2538367"/>
          </a:xfrm>
        </p:spPr>
        <p:txBody>
          <a:bodyPr/>
          <a:lstStyle/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Control measures</a:t>
            </a:r>
          </a:p>
          <a:p>
            <a:pPr lvl="1"/>
            <a:r>
              <a:rPr lang="en-US" dirty="0"/>
              <a:t>Limited success</a:t>
            </a:r>
          </a:p>
          <a:p>
            <a:pPr lvl="1"/>
            <a:r>
              <a:rPr lang="en-US" dirty="0"/>
              <a:t>Not sustainable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F95740-6A87-42F6-845B-BFA385DCB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61D9F0B-1414-4C75-876C-F3FD9C96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MicroResist</a:t>
            </a:r>
            <a:endParaRPr lang="fr-BE" dirty="0"/>
          </a:p>
        </p:txBody>
      </p:sp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xmlns="" id="{8192E19E-3059-4B21-819C-52DA53CC64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635" t="-6112" r="-981" b="-6446"/>
          <a:stretch/>
        </p:blipFill>
        <p:spPr>
          <a:xfrm>
            <a:off x="5469623" y="6210000"/>
            <a:ext cx="2484740" cy="670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5FEC15-AFD7-4B01-87BC-1610E2B36550}"/>
              </a:ext>
            </a:extLst>
          </p:cNvPr>
          <p:cNvSpPr txBox="1"/>
          <p:nvPr/>
        </p:nvSpPr>
        <p:spPr>
          <a:xfrm>
            <a:off x="0" y="6397048"/>
            <a:ext cx="546962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Icons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made by &lt;a href="https://www.flaticon.com/authors/freepik" </a:t>
            </a:r>
            <a:r>
              <a:rPr kumimoji="0" lang="fr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title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="</a:t>
            </a:r>
            <a:r>
              <a:rPr kumimoji="0" lang="fr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Freepik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"&gt;</a:t>
            </a:r>
            <a:r>
              <a:rPr kumimoji="0" lang="fr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Freepik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&lt;/a&gt; from &lt;a href="https://www.flaticon.com/" </a:t>
            </a:r>
            <a:r>
              <a:rPr kumimoji="0" lang="fr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title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="</a:t>
            </a:r>
            <a:r>
              <a:rPr kumimoji="0" lang="fr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Flaticon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"&gt; www.flaticon.com&lt;/a&gt;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410629E-0652-43F2-BFB5-9464BAED1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68" y="2272312"/>
            <a:ext cx="733120" cy="733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F4A13E-AAD7-4103-93DA-35B10CD7B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266" y="4326944"/>
            <a:ext cx="652158" cy="652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9848B9-4B82-4440-B495-707FB61A25D7}"/>
              </a:ext>
            </a:extLst>
          </p:cNvPr>
          <p:cNvSpPr txBox="1"/>
          <p:nvPr/>
        </p:nvSpPr>
        <p:spPr>
          <a:xfrm>
            <a:off x="8468609" y="5677632"/>
            <a:ext cx="5469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900" dirty="0" err="1"/>
              <a:t>Sokolow</a:t>
            </a:r>
            <a:r>
              <a:rPr lang="fr-BE" sz="900" dirty="0"/>
              <a:t> et al., 2016</a:t>
            </a:r>
          </a:p>
          <a:p>
            <a:endParaRPr lang="fr-BE" sz="9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D2BF063-2E9B-48AE-803E-2AF96E1B9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9630" y="4524172"/>
            <a:ext cx="1559451" cy="13403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C3E13B-EEAD-4A4E-A800-BD7C0A155536}"/>
              </a:ext>
            </a:extLst>
          </p:cNvPr>
          <p:cNvSpPr txBox="1"/>
          <p:nvPr/>
        </p:nvSpPr>
        <p:spPr>
          <a:xfrm>
            <a:off x="1916311" y="4148105"/>
            <a:ext cx="411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GOAL: Microbial solution </a:t>
            </a:r>
          </a:p>
          <a:p>
            <a:pPr marL="0" indent="0">
              <a:buNone/>
            </a:pPr>
            <a:r>
              <a:rPr lang="en-US" sz="2400" dirty="0"/>
              <a:t>	(</a:t>
            </a:r>
            <a:r>
              <a:rPr lang="en-US" sz="2400" dirty="0" err="1"/>
              <a:t>cfr</a:t>
            </a:r>
            <a:r>
              <a:rPr lang="en-US" sz="2400" dirty="0"/>
              <a:t>. malaria)</a:t>
            </a:r>
          </a:p>
        </p:txBody>
      </p:sp>
    </p:spTree>
    <p:extLst>
      <p:ext uri="{BB962C8B-B14F-4D97-AF65-F5344CB8AC3E}">
        <p14:creationId xmlns:p14="http://schemas.microsoft.com/office/powerpoint/2010/main" val="210083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626B6B-21F8-4684-9A13-0C49303EB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55" y="268601"/>
            <a:ext cx="9157009" cy="59102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F6FF34-7641-4DC7-8582-6AF7A8BE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xmlns="" id="{46F3BE07-1039-461A-9214-9C42306BC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635" t="-6112" r="-981" b="-6446"/>
          <a:stretch/>
        </p:blipFill>
        <p:spPr>
          <a:xfrm>
            <a:off x="5469623" y="6210000"/>
            <a:ext cx="2484740" cy="670343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xmlns="" id="{817E4C4F-7037-48DD-B4FC-188A31AA3BDF}"/>
              </a:ext>
            </a:extLst>
          </p:cNvPr>
          <p:cNvSpPr txBox="1">
            <a:spLocks/>
          </p:cNvSpPr>
          <p:nvPr/>
        </p:nvSpPr>
        <p:spPr>
          <a:xfrm>
            <a:off x="9330466" y="5405282"/>
            <a:ext cx="2854804" cy="80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1600" dirty="0"/>
              <a:t>Schols, Carolus et al., 2021</a:t>
            </a:r>
          </a:p>
          <a:p>
            <a:pPr marL="0" indent="0">
              <a:buFont typeface="Arial"/>
              <a:buNone/>
            </a:pPr>
            <a:r>
              <a:rPr lang="fr-BE" sz="1300" dirty="0"/>
              <a:t>BMC Biology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4C0B3706-E3B3-496A-A3F9-DA430668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175" y="126100"/>
            <a:ext cx="4862960" cy="2173045"/>
          </a:xfrm>
        </p:spPr>
        <p:txBody>
          <a:bodyPr>
            <a:normAutofit/>
          </a:bodyPr>
          <a:lstStyle/>
          <a:p>
            <a:pPr algn="ctr"/>
            <a:r>
              <a:rPr lang="nl-BE" sz="2400" dirty="0" err="1"/>
              <a:t>Invasive</a:t>
            </a:r>
            <a:r>
              <a:rPr lang="nl-BE" sz="2400" dirty="0"/>
              <a:t> </a:t>
            </a:r>
            <a:r>
              <a:rPr lang="nl-BE" sz="2400" dirty="0" err="1"/>
              <a:t>snails</a:t>
            </a:r>
            <a:r>
              <a:rPr lang="nl-BE" sz="2400" dirty="0"/>
              <a:t> drive </a:t>
            </a:r>
            <a:r>
              <a:rPr lang="nl-BE" sz="2400" dirty="0" err="1"/>
              <a:t>parasitic</a:t>
            </a:r>
            <a:r>
              <a:rPr lang="nl-BE" sz="2400" dirty="0"/>
              <a:t> </a:t>
            </a:r>
            <a:r>
              <a:rPr lang="nl-BE" sz="2400" dirty="0" err="1"/>
              <a:t>diseases</a:t>
            </a:r>
            <a:r>
              <a:rPr lang="nl-BE" sz="2400" dirty="0"/>
              <a:t> of </a:t>
            </a:r>
            <a:r>
              <a:rPr lang="nl-BE" sz="2400" dirty="0" err="1"/>
              <a:t>hippos</a:t>
            </a:r>
            <a:r>
              <a:rPr lang="nl-BE" sz="2400" dirty="0"/>
              <a:t> in </a:t>
            </a:r>
            <a:r>
              <a:rPr lang="nl-BE" sz="2400" dirty="0" err="1"/>
              <a:t>artificial</a:t>
            </a:r>
            <a:r>
              <a:rPr lang="nl-BE" sz="2400" dirty="0"/>
              <a:t> </a:t>
            </a:r>
            <a:r>
              <a:rPr lang="nl-BE" sz="2400" dirty="0" err="1"/>
              <a:t>lakes</a:t>
            </a:r>
            <a:r>
              <a:rPr lang="nl-BE" sz="2400" dirty="0"/>
              <a:t> of Zimbabwe</a:t>
            </a:r>
            <a:endParaRPr lang="x-none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30EC81-ADA7-4C2E-B6CD-FF84956DF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828" y="2180536"/>
            <a:ext cx="2861534" cy="26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3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8C7EACB-7872-48D5-95DF-92E610EF8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55" y="1858798"/>
            <a:ext cx="7913659" cy="1621586"/>
          </a:xfrm>
        </p:spPr>
        <p:txBody>
          <a:bodyPr/>
          <a:lstStyle/>
          <a:p>
            <a:r>
              <a:rPr lang="en-US" dirty="0"/>
              <a:t>Compare their microbiome to:</a:t>
            </a:r>
          </a:p>
          <a:p>
            <a:pPr lvl="1"/>
            <a:r>
              <a:rPr lang="en-US" dirty="0"/>
              <a:t>Co-occurring snails</a:t>
            </a:r>
          </a:p>
          <a:p>
            <a:pPr lvl="1"/>
            <a:r>
              <a:rPr lang="en-US" dirty="0"/>
              <a:t>A resistant </a:t>
            </a:r>
            <a:r>
              <a:rPr lang="en-US" i="1" dirty="0"/>
              <a:t>P. columella </a:t>
            </a:r>
            <a:r>
              <a:rPr lang="en-US" dirty="0"/>
              <a:t>population in South America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A55123E-FC7B-4D19-BA3A-1ED32FC8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4B949-3470-45A1-9E97-14407F3EF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5642" y="4175147"/>
            <a:ext cx="2037785" cy="14944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27049CBF-4C15-496F-9EA0-37D8D31E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6071" y="5669561"/>
            <a:ext cx="221692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Pseudosuccinea columella</a:t>
            </a:r>
            <a:endParaRPr lang="x-none" sz="1300" i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966947-6EBF-4DA5-9A1B-463C3FC5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6" t="27243" r="19372" b="26207"/>
          <a:stretch/>
        </p:blipFill>
        <p:spPr>
          <a:xfrm rot="16200000">
            <a:off x="10236889" y="2153630"/>
            <a:ext cx="1480407" cy="781821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E715E1F6-6DAB-4DCA-A090-519996C6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Investigate why this snail is so compatible</a:t>
            </a:r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CE409B-892C-43EE-A798-48238C0A0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45335" y="1980512"/>
            <a:ext cx="1347910" cy="1260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2CCD424-BA35-43E2-9A05-DBF319C00204}"/>
              </a:ext>
            </a:extLst>
          </p:cNvPr>
          <p:cNvCxnSpPr>
            <a:cxnSpLocks/>
          </p:cNvCxnSpPr>
          <p:nvPr/>
        </p:nvCxnSpPr>
        <p:spPr>
          <a:xfrm>
            <a:off x="9035642" y="3371656"/>
            <a:ext cx="513925" cy="6764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D030488B-69E1-4E8B-821A-5F1735003CCE}"/>
              </a:ext>
            </a:extLst>
          </p:cNvPr>
          <p:cNvCxnSpPr>
            <a:cxnSpLocks/>
          </p:cNvCxnSpPr>
          <p:nvPr/>
        </p:nvCxnSpPr>
        <p:spPr>
          <a:xfrm flipV="1">
            <a:off x="10463168" y="3371656"/>
            <a:ext cx="513925" cy="6764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B8B3B07-6701-4D8E-B2F9-BE2774A085BB}"/>
              </a:ext>
            </a:extLst>
          </p:cNvPr>
          <p:cNvCxnSpPr>
            <a:cxnSpLocks/>
          </p:cNvCxnSpPr>
          <p:nvPr/>
        </p:nvCxnSpPr>
        <p:spPr>
          <a:xfrm rot="-3120000">
            <a:off x="9797571" y="2395059"/>
            <a:ext cx="513925" cy="6764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>
            <a:extLst>
              <a:ext uri="{FF2B5EF4-FFF2-40B4-BE49-F238E27FC236}">
                <a16:creationId xmlns:a16="http://schemas.microsoft.com/office/drawing/2014/main" xmlns="" id="{6431F269-57EB-487B-87F4-0029213D0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1184" y="1572000"/>
            <a:ext cx="221692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Fasciola nyanzae</a:t>
            </a:r>
            <a:endParaRPr lang="x-none" sz="1300" i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xmlns="" id="{4217FA47-5880-4D59-90B8-5BE54941F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7613" y="1567949"/>
            <a:ext cx="221692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Microbiome</a:t>
            </a:r>
            <a:endParaRPr lang="x-none" sz="13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015B8B-333E-4BA7-80EB-6A1DDC8D9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658" y="3461274"/>
            <a:ext cx="3513616" cy="2582726"/>
          </a:xfrm>
          <a:prstGeom prst="rect">
            <a:avLst/>
          </a:prstGeom>
        </p:spPr>
      </p:pic>
      <p:pic>
        <p:nvPicPr>
          <p:cNvPr id="16" name="Picture Placeholder 14">
            <a:extLst>
              <a:ext uri="{FF2B5EF4-FFF2-40B4-BE49-F238E27FC236}">
                <a16:creationId xmlns:a16="http://schemas.microsoft.com/office/drawing/2014/main" xmlns="" id="{6CF9376E-F438-4D03-B881-65612E416E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-635" t="-6112" r="-981" b="-6446"/>
          <a:stretch/>
        </p:blipFill>
        <p:spPr>
          <a:xfrm>
            <a:off x="5469623" y="6210000"/>
            <a:ext cx="2484740" cy="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0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EAD27DC-A6B5-468B-8B9B-BA11CCA36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744" y="1656000"/>
            <a:ext cx="10641536" cy="446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Investigate whether the diminution of prevalence of intestinal schistosomiasis in the SRB is linked to interactions between </a:t>
            </a:r>
            <a:r>
              <a:rPr lang="en-US" i="1" dirty="0"/>
              <a:t>S. mansoni </a:t>
            </a:r>
            <a:r>
              <a:rPr lang="en-US" dirty="0"/>
              <a:t>and other parasite species within </a:t>
            </a:r>
            <a:r>
              <a:rPr lang="en-US" i="1" dirty="0"/>
              <a:t>B. pfeifferi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Characterize the microbiome and trematode communities of </a:t>
            </a:r>
            <a:r>
              <a:rPr lang="en-US" i="1" dirty="0"/>
              <a:t>B. truncatus </a:t>
            </a:r>
            <a:r>
              <a:rPr lang="en-US" dirty="0"/>
              <a:t>and </a:t>
            </a:r>
            <a:r>
              <a:rPr lang="en-US" i="1" dirty="0"/>
              <a:t>B. globosus </a:t>
            </a:r>
            <a:r>
              <a:rPr lang="en-US" dirty="0"/>
              <a:t>sampled along the SRB. 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A3B690-786A-4425-A9F0-7A90103C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42565F1-FE68-4FC8-9D7C-9C5F1BF7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TRISS - </a:t>
            </a:r>
            <a:r>
              <a:rPr lang="en-US" sz="2400" dirty="0"/>
              <a:t>Towards a better understanding of the </a:t>
            </a:r>
            <a:r>
              <a:rPr lang="en-US" sz="2400" u="sng" dirty="0"/>
              <a:t>tri</a:t>
            </a:r>
            <a:r>
              <a:rPr lang="en-US" sz="2400" dirty="0"/>
              <a:t>partite interactions driving </a:t>
            </a:r>
            <a:r>
              <a:rPr lang="en-US" sz="2400" i="1" u="sng" dirty="0"/>
              <a:t>S</a:t>
            </a:r>
            <a:r>
              <a:rPr lang="en-US" sz="2400" i="1" dirty="0"/>
              <a:t>chistosoma</a:t>
            </a:r>
            <a:r>
              <a:rPr lang="en-US" sz="2400" dirty="0"/>
              <a:t> transmission in </a:t>
            </a:r>
            <a:r>
              <a:rPr lang="en-US" sz="2400" u="sng" dirty="0"/>
              <a:t>S</a:t>
            </a:r>
            <a:r>
              <a:rPr lang="en-US" sz="2400" dirty="0"/>
              <a:t>enegal 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DB527D-5D19-44EE-ABE2-09073CD58A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9849" y="2501096"/>
            <a:ext cx="1814629" cy="1260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FE8224-97BF-4817-9149-A563C06F1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9849" y="4606401"/>
            <a:ext cx="2012357" cy="1347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C9F6D9-2CF9-410A-8722-3FCE1C2D9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069" y="4606401"/>
            <a:ext cx="2353267" cy="1347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91F4CE-85CB-4C1F-AE1D-41133EE748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79" t="4422" r="4650" b="4214"/>
          <a:stretch/>
        </p:blipFill>
        <p:spPr>
          <a:xfrm>
            <a:off x="133327" y="1656000"/>
            <a:ext cx="1174282" cy="118762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36B8DF-E1B2-4884-A8B2-65826269F7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513" y="3643816"/>
            <a:ext cx="1347910" cy="1260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Placeholder 14">
            <a:extLst>
              <a:ext uri="{FF2B5EF4-FFF2-40B4-BE49-F238E27FC236}">
                <a16:creationId xmlns:a16="http://schemas.microsoft.com/office/drawing/2014/main" xmlns="" id="{2F86BBC8-45AA-4997-AEE5-FC34BFBDDF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-635" t="-6112" r="-981" b="-6446"/>
          <a:stretch/>
        </p:blipFill>
        <p:spPr>
          <a:xfrm>
            <a:off x="5469623" y="6210000"/>
            <a:ext cx="2484740" cy="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93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-1632217959">
            <a:hlinkClick r:id="" action="ppaction://media"/>
            <a:extLst>
              <a:ext uri="{FF2B5EF4-FFF2-40B4-BE49-F238E27FC236}">
                <a16:creationId xmlns:a16="http://schemas.microsoft.com/office/drawing/2014/main" xmlns="" id="{B1F7EFAB-1A78-42DE-9855-868FCBBED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588" r="13211" b="19411"/>
          <a:stretch/>
        </p:blipFill>
        <p:spPr>
          <a:xfrm>
            <a:off x="6684807" y="3240822"/>
            <a:ext cx="2327232" cy="2383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E8F4A9-30B4-42E9-90BD-8362F067D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662" y="2065468"/>
            <a:ext cx="7841308" cy="406953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FF024D7-A0C9-4F3A-8F4E-FB3298A9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31632"/>
            <a:ext cx="11041200" cy="4464000"/>
          </a:xfrm>
        </p:spPr>
        <p:txBody>
          <a:bodyPr/>
          <a:lstStyle/>
          <a:p>
            <a:r>
              <a:rPr lang="en-US" dirty="0"/>
              <a:t>HTAS – snail and trematode</a:t>
            </a:r>
          </a:p>
          <a:p>
            <a:r>
              <a:rPr lang="en-US" dirty="0"/>
              <a:t>16S metabarcoding – bacteria</a:t>
            </a:r>
          </a:p>
          <a:p>
            <a:r>
              <a:rPr lang="en-US" dirty="0"/>
              <a:t>Transplant experiment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9A51774-76D9-44C0-86D2-6009432C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65A2BBF-7F18-4331-A39A-96FB6663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96278"/>
            <a:ext cx="11041200" cy="1152000"/>
          </a:xfrm>
        </p:spPr>
        <p:txBody>
          <a:bodyPr/>
          <a:lstStyle/>
          <a:p>
            <a:r>
              <a:rPr lang="en-US" dirty="0"/>
              <a:t>Methodology</a:t>
            </a:r>
            <a:endParaRPr lang="x-none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04135685-B7DB-4AD0-9C4A-90DFA15E02D6}"/>
              </a:ext>
            </a:extLst>
          </p:cNvPr>
          <p:cNvSpPr txBox="1">
            <a:spLocks/>
          </p:cNvSpPr>
          <p:nvPr/>
        </p:nvSpPr>
        <p:spPr>
          <a:xfrm>
            <a:off x="9143768" y="1819719"/>
            <a:ext cx="1700326" cy="491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20 per replicate</a:t>
            </a:r>
            <a:endParaRPr lang="fr-BE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50F01BE9-19C8-4481-AB1E-FFBE8CE71E37}"/>
              </a:ext>
            </a:extLst>
          </p:cNvPr>
          <p:cNvSpPr txBox="1">
            <a:spLocks/>
          </p:cNvSpPr>
          <p:nvPr/>
        </p:nvSpPr>
        <p:spPr>
          <a:xfrm>
            <a:off x="10819183" y="1840702"/>
            <a:ext cx="1474774" cy="491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X 3 replicates</a:t>
            </a:r>
            <a:endParaRPr lang="fr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66A2EC-F5EE-4741-980C-7BB2CAD4F9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742" y="3134282"/>
            <a:ext cx="2966702" cy="249914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A4D6DC7F-1739-4914-B074-C6966EDFA454}"/>
              </a:ext>
            </a:extLst>
          </p:cNvPr>
          <p:cNvSpPr txBox="1">
            <a:spLocks/>
          </p:cNvSpPr>
          <p:nvPr/>
        </p:nvSpPr>
        <p:spPr>
          <a:xfrm>
            <a:off x="1567530" y="5624378"/>
            <a:ext cx="3939665" cy="80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1800" dirty="0"/>
              <a:t>Schols et al.,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1F1E65-F4B7-4BDD-BECF-5B7B15467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444" y="122280"/>
            <a:ext cx="1368125" cy="1114444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xmlns="" id="{14E08447-9C4C-4B40-827D-AA38871EAE4B}"/>
              </a:ext>
            </a:extLst>
          </p:cNvPr>
          <p:cNvSpPr txBox="1">
            <a:spLocks/>
          </p:cNvSpPr>
          <p:nvPr/>
        </p:nvSpPr>
        <p:spPr>
          <a:xfrm>
            <a:off x="4944116" y="1478357"/>
            <a:ext cx="3939665" cy="80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1800" dirty="0"/>
              <a:t>Hammoud et al., 2021</a:t>
            </a:r>
          </a:p>
        </p:txBody>
      </p:sp>
      <p:pic>
        <p:nvPicPr>
          <p:cNvPr id="13" name="Picture Placeholder 14">
            <a:extLst>
              <a:ext uri="{FF2B5EF4-FFF2-40B4-BE49-F238E27FC236}">
                <a16:creationId xmlns:a16="http://schemas.microsoft.com/office/drawing/2014/main" xmlns="" id="{62148119-B45E-4EA6-BBB5-6BD121FDFB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-635" t="-6112" r="-981" b="-6446"/>
          <a:stretch/>
        </p:blipFill>
        <p:spPr>
          <a:xfrm>
            <a:off x="5469623" y="6210000"/>
            <a:ext cx="2484740" cy="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6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75568A1-B2A5-4B31-ACAC-CEAD91D68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318505"/>
            <a:ext cx="7672054" cy="1930480"/>
          </a:xfrm>
        </p:spPr>
        <p:txBody>
          <a:bodyPr/>
          <a:lstStyle/>
          <a:p>
            <a:r>
              <a:rPr lang="en-US" dirty="0"/>
              <a:t>Obtaining axenic snails: (SYTO 9 life/death staining)</a:t>
            </a:r>
          </a:p>
          <a:p>
            <a:pPr lvl="1"/>
            <a:r>
              <a:rPr lang="en-US" dirty="0"/>
              <a:t>Extreme treatment as control</a:t>
            </a:r>
          </a:p>
          <a:p>
            <a:pPr lvl="1"/>
            <a:r>
              <a:rPr lang="en-US" dirty="0"/>
              <a:t>Serial staining to better understand what happens</a:t>
            </a:r>
          </a:p>
          <a:p>
            <a:pPr lvl="1"/>
            <a:r>
              <a:rPr lang="en-US" dirty="0"/>
              <a:t>Other suggestions?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009CFA-B0DD-46FC-93C3-77D0B3D3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BFAE1E5-BA27-4CE9-BFE6-5D69DA95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data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C6E4EA-B19E-4EDA-9829-58F6465F7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08" y="3211665"/>
            <a:ext cx="3994584" cy="2995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E044FF-3A36-42E2-ADD0-E337A4C37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000" y="3214467"/>
            <a:ext cx="3990848" cy="2993136"/>
          </a:xfrm>
          <a:prstGeom prst="rect">
            <a:avLst/>
          </a:prstGeo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xmlns="" id="{02C7109D-C347-4533-A90C-24BBD18E5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526" y="3316393"/>
            <a:ext cx="787613" cy="590710"/>
          </a:xfrm>
          <a:prstGeom prst="rect">
            <a:avLst/>
          </a:prstGeom>
        </p:spPr>
      </p:pic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xmlns="" id="{7765B664-46B7-4B03-A75E-86C0D294D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646" y="5279763"/>
            <a:ext cx="787613" cy="590710"/>
          </a:xfrm>
          <a:prstGeom prst="rect">
            <a:avLst/>
          </a:prstGeom>
        </p:spPr>
      </p:pic>
      <p:pic>
        <p:nvPicPr>
          <p:cNvPr id="17" name="Graphic 16" descr="Skull">
            <a:extLst>
              <a:ext uri="{FF2B5EF4-FFF2-40B4-BE49-F238E27FC236}">
                <a16:creationId xmlns:a16="http://schemas.microsoft.com/office/drawing/2014/main" xmlns="" id="{209361B0-247F-4EEF-A3FE-A0623B53A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71864" y="3322780"/>
            <a:ext cx="617964" cy="617964"/>
          </a:xfrm>
          <a:prstGeom prst="rect">
            <a:avLst/>
          </a:prstGeom>
        </p:spPr>
      </p:pic>
      <p:pic>
        <p:nvPicPr>
          <p:cNvPr id="18" name="Graphic 17" descr="Skull">
            <a:extLst>
              <a:ext uri="{FF2B5EF4-FFF2-40B4-BE49-F238E27FC236}">
                <a16:creationId xmlns:a16="http://schemas.microsoft.com/office/drawing/2014/main" xmlns="" id="{E4EADA67-228B-470A-BC69-61BDC9CC9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09914" y="3322780"/>
            <a:ext cx="617964" cy="617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ABEA6E-A7D5-4118-A62D-99F38EB710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1878" y="0"/>
            <a:ext cx="3220122" cy="2266617"/>
          </a:xfrm>
          <a:prstGeom prst="rect">
            <a:avLst/>
          </a:prstGeom>
        </p:spPr>
      </p:pic>
      <p:pic>
        <p:nvPicPr>
          <p:cNvPr id="12" name="Picture Placeholder 14">
            <a:extLst>
              <a:ext uri="{FF2B5EF4-FFF2-40B4-BE49-F238E27FC236}">
                <a16:creationId xmlns:a16="http://schemas.microsoft.com/office/drawing/2014/main" xmlns="" id="{164728EB-ADEB-4D5D-BDCF-CD4F68858A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-635" t="-6112" r="-981" b="-6446"/>
          <a:stretch/>
        </p:blipFill>
        <p:spPr>
          <a:xfrm>
            <a:off x="5469623" y="6210000"/>
            <a:ext cx="2484740" cy="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8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1AC8062-056F-49CC-B661-0215FBE87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25" y="1197000"/>
            <a:ext cx="8369938" cy="1782706"/>
          </a:xfrm>
        </p:spPr>
        <p:txBody>
          <a:bodyPr/>
          <a:lstStyle/>
          <a:p>
            <a:r>
              <a:rPr lang="en-US" dirty="0"/>
              <a:t>Optimized PCR protocol and sequencing results look good</a:t>
            </a:r>
          </a:p>
          <a:p>
            <a:r>
              <a:rPr lang="en-US" dirty="0" err="1"/>
              <a:t>MiSeq</a:t>
            </a:r>
            <a:r>
              <a:rPr lang="en-US" dirty="0"/>
              <a:t> V3 600 -&gt; lots of reads lost</a:t>
            </a:r>
          </a:p>
          <a:p>
            <a:r>
              <a:rPr lang="en-US" dirty="0"/>
              <a:t>Microbiome pipeline. Struggling with errors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5226F5-5D05-40D7-BF3C-8D8226A9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52D76A0-0089-44A3-8358-1AB5E95E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data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6020A9-B885-4211-895F-19568806C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94" y="2863400"/>
            <a:ext cx="5493706" cy="325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33E227-597A-4018-BA5F-48B910D1F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4" y="2829998"/>
            <a:ext cx="6580004" cy="3290002"/>
          </a:xfrm>
          <a:prstGeom prst="rect">
            <a:avLst/>
          </a:prstGeom>
        </p:spPr>
      </p:pic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xmlns="" id="{51BDA463-23D8-45A6-A609-DBD133A589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635" t="-6112" r="-981" b="-6446"/>
          <a:stretch/>
        </p:blipFill>
        <p:spPr>
          <a:xfrm>
            <a:off x="5469623" y="6210000"/>
            <a:ext cx="2484740" cy="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91057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308</Words>
  <Application>Microsoft Office PowerPoint</Application>
  <PresentationFormat>Custom</PresentationFormat>
  <Paragraphs>70</Paragraphs>
  <Slides>10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KU Leuven</vt:lpstr>
      <vt:lpstr>MicroResist - The influence of snail host microbiome in trematode parasite resistance</vt:lpstr>
      <vt:lpstr>PowerPoint Presentation</vt:lpstr>
      <vt:lpstr>Introduction to MicroResist</vt:lpstr>
      <vt:lpstr>Invasive snails drive parasitic diseases of hippos in artificial lakes of Zimbabwe</vt:lpstr>
      <vt:lpstr>Investigate why this snail is so compatible</vt:lpstr>
      <vt:lpstr>TRISS - Towards a better understanding of the tripartite interactions driving Schistosoma transmission in Senegal </vt:lpstr>
      <vt:lpstr>Methodology</vt:lpstr>
      <vt:lpstr>Preliminary data</vt:lpstr>
      <vt:lpstr>Preliminary data</vt:lpstr>
      <vt:lpstr>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MicroResist - The influence of snail host microbiome in trematode parasite resistance</dc:title>
  <dc:creator>ruben schols</dc:creator>
  <cp:lastModifiedBy>Ruben Schols</cp:lastModifiedBy>
  <cp:revision>67</cp:revision>
  <dcterms:created xsi:type="dcterms:W3CDTF">2021-09-14T12:26:08Z</dcterms:created>
  <dcterms:modified xsi:type="dcterms:W3CDTF">2021-12-13T12:16:48Z</dcterms:modified>
</cp:coreProperties>
</file>